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comments/comment2.xml" ContentType="application/vnd.openxmlformats-officedocument.presentationml.comments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850" r:id="rId2"/>
    <p:sldId id="851" r:id="rId3"/>
    <p:sldId id="852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alsen, Jan Åge" initials="MJÅ" lastIdx="5" clrIdx="0">
    <p:extLst>
      <p:ext uri="{19B8F6BF-5375-455C-9EA6-DF929625EA0E}">
        <p15:presenceInfo xmlns:p15="http://schemas.microsoft.com/office/powerpoint/2012/main" userId="S::Jan.Age.Mikalsen@nav.no::e958e9b0-1708-417c-9516-8280caa657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8T10:55:25.02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  <p:cm authorId="1" dt="2020-09-18T10:59:08.563" idx="3">
    <p:pos x="10" y="146"/>
    <p:text>Ved permanent FLYTTING...</p:text>
    <p:extLst>
      <p:ext uri="{C676402C-5697-4E1C-873F-D02D1690AC5C}">
        <p15:threadingInfo xmlns:p15="http://schemas.microsoft.com/office/powerpoint/2012/main" timeZoneBias="-120">
          <p15:parentCm authorId="1" idx="1"/>
        </p15:threadingInfo>
      </p:ext>
    </p:extLst>
  </p:cm>
  <p:cm authorId="1" dt="2020-09-18T11:01:04.113" idx="4">
    <p:pos x="10" y="282"/>
    <p:text>"Dersom trenere ikke ønsker å avse spillere til hospitering..."Dette er en setning jeg mener ikke bør stå der. Bør ikke være et alternativ. Den gir åpning for noe som kan skape konflikter mellom trenere.</p:text>
    <p:extLst>
      <p:ext uri="{C676402C-5697-4E1C-873F-D02D1690AC5C}">
        <p15:threadingInfo xmlns:p15="http://schemas.microsoft.com/office/powerpoint/2012/main" timeZoneBias="-120">
          <p15:parentCm authorId="1" idx="1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8T11:02:35.893" idx="5">
    <p:pos x="5817" y="1671"/>
    <p:text>Denne setningen skjønner jeg ikke. Kan du utdype?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62D6CC-DC8C-194E-9564-1260EA7EA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3E13A8D-78F0-8B48-8E3E-EF2BEAC4C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630613-EC5A-DB44-9973-D67C87FB0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94C0-D392-074C-9973-4754BEFCBD93}" type="datetimeFigureOut">
              <a:rPr lang="nb-NO" smtClean="0"/>
              <a:t>20.09.2020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87AFEA-C7FD-A346-8ACA-712E49F6F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FEBAD0-21E3-C842-A1C6-683ED990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9656-AE4F-0347-9405-C90C9426E0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042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2C84A2-407F-5A47-A05F-D115CEE8C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3DD31EC-2052-B949-8D29-31781C185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7DC966-3F29-5842-B514-2897FCC5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94C0-D392-074C-9973-4754BEFCBD93}" type="datetimeFigureOut">
              <a:rPr lang="nb-NO" smtClean="0"/>
              <a:t>20.09.2020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121F63-9E7D-6042-B3E3-0AA870600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D2BDDEB-4BE1-6247-94DE-483FB612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9656-AE4F-0347-9405-C90C9426E0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30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1DCAD23-BDD3-5443-B4F5-E9EA4B127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C7B67BB-3ED2-4644-9351-F1272E72C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FA4077-018B-AF4F-8AAF-78671F126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94C0-D392-074C-9973-4754BEFCBD93}" type="datetimeFigureOut">
              <a:rPr lang="nb-NO" smtClean="0"/>
              <a:t>20.09.2020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A2F970-6F56-E34B-BF4C-60EDA7741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24AB36A-31FB-5440-9FEA-CAFF4326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9656-AE4F-0347-9405-C90C9426E0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464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4E816E-70B1-5F45-8149-2A6DB405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EFD671-0851-4B41-9D12-64E8B81AF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90D9AF1-2EFF-3747-9C72-AFFE691C8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94C0-D392-074C-9973-4754BEFCBD93}" type="datetimeFigureOut">
              <a:rPr lang="nb-NO" smtClean="0"/>
              <a:t>20.09.2020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70ADE8D-DB28-9B47-8878-839FF2B0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DEEB446-8FAC-3347-8B00-88EEE31B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9656-AE4F-0347-9405-C90C9426E0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63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E4637A-C1DF-5E40-8B17-1161CEEFC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F7886E9-5DE5-6141-AC89-AC0B60381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A96D16-0CA3-9D4C-BC41-84D49719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94C0-D392-074C-9973-4754BEFCBD93}" type="datetimeFigureOut">
              <a:rPr lang="nb-NO" smtClean="0"/>
              <a:t>20.09.2020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434485-7111-F648-9017-F9D00F9CC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3C390A-C1A5-FF48-A9CF-05F220F1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9656-AE4F-0347-9405-C90C9426E0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477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5CAD40-9F07-B54C-A02F-ED5FE613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29424B-4842-4449-8587-91FAD2D29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86A4A81-320D-BA4E-81D9-0D52F2CB3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4B1CFB4-493E-6245-AD5E-6853B7F61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94C0-D392-074C-9973-4754BEFCBD93}" type="datetimeFigureOut">
              <a:rPr lang="nb-NO" smtClean="0"/>
              <a:t>20.09.2020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D40517-1204-5B45-BAF5-44142A8BF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AEAF3EB-0834-414F-99B8-9980F2C7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9656-AE4F-0347-9405-C90C9426E0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947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F4AF58-6096-DA47-BEF0-75B556FB0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0564B48-0562-1948-811C-2BFD51DE8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B630375-3E79-414C-8C4E-297FCBF75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B4B23DA-85C1-9549-BB4D-A5BFFAD7F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F4C37E6-652F-5B43-8D17-27A53DF23A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FDDC471-C6B7-2046-8245-A45EF427C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94C0-D392-074C-9973-4754BEFCBD93}" type="datetimeFigureOut">
              <a:rPr lang="nb-NO" smtClean="0"/>
              <a:t>20.09.2020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7725254-81A8-E14C-A42B-9C074113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A9928F6-E6ED-AE48-BFC6-FAA7651A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9656-AE4F-0347-9405-C90C9426E0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277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0CD8FF-51E3-C243-87BE-8A671ECC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A6ECFFA-7013-E640-9B47-DA4357D0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94C0-D392-074C-9973-4754BEFCBD93}" type="datetimeFigureOut">
              <a:rPr lang="nb-NO" smtClean="0"/>
              <a:t>20.09.2020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85E8618-06AD-E848-807F-118AFA33C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633E238-61BD-AA41-BB38-7AF10CB5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9656-AE4F-0347-9405-C90C9426E0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712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4E259AD-6298-8045-B740-42409972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94C0-D392-074C-9973-4754BEFCBD93}" type="datetimeFigureOut">
              <a:rPr lang="nb-NO" smtClean="0"/>
              <a:t>20.09.2020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E294565-79B6-5745-BE6F-CC401385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1D84924-FA4D-AE4D-936A-C832827D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9656-AE4F-0347-9405-C90C9426E0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21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DFB478-86E0-9647-BA50-4F756B571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B0AC88-8C83-D045-8D59-5EF862E85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F2F2BAD-A4D3-914D-A838-D90F87629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34E0C92-78C9-554F-81C5-CE3C57F37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94C0-D392-074C-9973-4754BEFCBD93}" type="datetimeFigureOut">
              <a:rPr lang="nb-NO" smtClean="0"/>
              <a:t>20.09.2020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EDF5A79-C1B0-0F42-9488-166E1DD7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F4DE2FD-5552-484F-A44C-1A98BE67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9656-AE4F-0347-9405-C90C9426E0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496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B86B59-FBBF-C04B-B0BC-43FA9A1E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DB90D01-EF2E-0D4D-BB02-10CBD57F0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FC4A123-91BD-DB4C-A89D-A8BC9A8F1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AE08E76-FD53-1A49-B155-7E261B74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94C0-D392-074C-9973-4754BEFCBD93}" type="datetimeFigureOut">
              <a:rPr lang="nb-NO" smtClean="0"/>
              <a:t>20.09.2020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34FF07B-E6C4-ED4C-B6DB-DB4B4D5A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FCD5DC-D49C-6742-A566-A835F6C06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9656-AE4F-0347-9405-C90C9426E0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241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544B8FE-65C2-5349-BF37-8352D4036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DC15DC5-212C-E840-9608-C29D54697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9DDB425-1DDE-A845-AAC5-11D162BE5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D94C0-D392-074C-9973-4754BEFCBD93}" type="datetimeFigureOut">
              <a:rPr lang="nb-NO" smtClean="0"/>
              <a:t>20.09.2020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FA2F2C-47F6-CC48-BB5F-997B60558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5D83C9A-2430-E44B-9AA7-7FCD0D919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79656-AE4F-0347-9405-C90C9426E0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742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AC62B146-203C-B24E-825D-88B24D3FE166}"/>
              </a:ext>
            </a:extLst>
          </p:cNvPr>
          <p:cNvSpPr/>
          <p:nvPr/>
        </p:nvSpPr>
        <p:spPr>
          <a:xfrm>
            <a:off x="-5348" y="-54240"/>
            <a:ext cx="12197348" cy="667512"/>
          </a:xfrm>
          <a:prstGeom prst="rect">
            <a:avLst/>
          </a:prstGeom>
          <a:solidFill>
            <a:srgbClr val="2B4C29"/>
          </a:solidFill>
          <a:ln>
            <a:solidFill>
              <a:srgbClr val="1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59CA52B6-DB4E-D047-9333-5DC62CB48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7" y="-5837"/>
            <a:ext cx="1036390" cy="586475"/>
          </a:xfrm>
          <a:prstGeom prst="rect">
            <a:avLst/>
          </a:prstGeom>
        </p:spPr>
      </p:pic>
      <p:sp>
        <p:nvSpPr>
          <p:cNvPr id="15" name="Tittel 1">
            <a:extLst>
              <a:ext uri="{FF2B5EF4-FFF2-40B4-BE49-F238E27FC236}">
                <a16:creationId xmlns:a16="http://schemas.microsoft.com/office/drawing/2014/main" id="{C91D2184-0B0D-D541-AC48-5ABF220F2A29}"/>
              </a:ext>
            </a:extLst>
          </p:cNvPr>
          <p:cNvSpPr txBox="1">
            <a:spLocks/>
          </p:cNvSpPr>
          <p:nvPr/>
        </p:nvSpPr>
        <p:spPr>
          <a:xfrm>
            <a:off x="1083172" y="26797"/>
            <a:ext cx="10779627" cy="58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b="1" dirty="0">
                <a:solidFill>
                  <a:schemeClr val="bg1"/>
                </a:solidFill>
              </a:rPr>
              <a:t>Hospitering</a:t>
            </a:r>
          </a:p>
        </p:txBody>
      </p:sp>
      <p:sp>
        <p:nvSpPr>
          <p:cNvPr id="19" name="Plassholder for innhold 16">
            <a:extLst>
              <a:ext uri="{FF2B5EF4-FFF2-40B4-BE49-F238E27FC236}">
                <a16:creationId xmlns:a16="http://schemas.microsoft.com/office/drawing/2014/main" id="{F714A8B5-42B1-7744-BACE-EC8FC5E69767}"/>
              </a:ext>
            </a:extLst>
          </p:cNvPr>
          <p:cNvSpPr txBox="1">
            <a:spLocks/>
          </p:cNvSpPr>
          <p:nvPr/>
        </p:nvSpPr>
        <p:spPr>
          <a:xfrm>
            <a:off x="303441" y="694310"/>
            <a:ext cx="11579769" cy="5281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400" b="1" dirty="0"/>
              <a:t>Hvorfor hospitering?</a:t>
            </a:r>
            <a:br>
              <a:rPr lang="nb-NO" sz="1400" b="1" dirty="0"/>
            </a:br>
            <a:r>
              <a:rPr lang="nb-NO" sz="1400" dirty="0"/>
              <a:t>Den grunnleggende hensikten ved hospitering er at en gir spillere som har </a:t>
            </a:r>
            <a:r>
              <a:rPr lang="nb-NO" sz="1400" b="1" dirty="0"/>
              <a:t>ferdigheter, tid og motivasjon </a:t>
            </a:r>
            <a:r>
              <a:rPr lang="nb-NO" sz="1400" dirty="0"/>
              <a:t>et tilbud om trening(er) og/eller kamp(er) i en treningsgruppe med gjennomgående høyere ferdighetsnivå enn det spilleren får gjennom treningshverdagen i sitt lag.</a:t>
            </a:r>
          </a:p>
          <a:p>
            <a:pPr marL="0" indent="0">
              <a:buNone/>
            </a:pPr>
            <a:r>
              <a:rPr lang="nb-NO" sz="1400" dirty="0"/>
              <a:t>I praksis betyr det at spilleren får spille med og mot eldre/bedre spillere i trenings- og/eller kampsituasjon. Spillere vil da normalt oppleve at «alt» foregår i et høyere tempo, og det setter høyere krav til både handlingsvalg og handling – fotballferdigheten.</a:t>
            </a:r>
          </a:p>
          <a:p>
            <a:pPr marL="0" indent="0">
              <a:buNone/>
            </a:pPr>
            <a:r>
              <a:rPr lang="nb-NO" sz="1400" dirty="0"/>
              <a:t>Hospitering kan også brukes som virkemiddel for å bygge opp under spillere som viser gode holdninger i sitt treningsmiljø. Altså å hospitere opp en spiller som ikke nødvendigvis er den fremste i sin treningsgruppe, men som har vist en treningsmoral over tid som man ønsker å gi en positiv oppmerksomhet.</a:t>
            </a:r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r>
              <a:rPr lang="nb-NO" sz="1400" b="1" dirty="0"/>
              <a:t>Hvordan kommer hospitering i stand?</a:t>
            </a:r>
            <a:br>
              <a:rPr lang="nb-NO" sz="1400" b="1" dirty="0"/>
            </a:br>
            <a:r>
              <a:rPr lang="nb-NO" sz="1400" dirty="0"/>
              <a:t>1) Trener for et høyere rangert lag kontakter trener for et lavere rangert lag og ønsker å se en spiller et nivå høyere opp.</a:t>
            </a:r>
          </a:p>
          <a:p>
            <a:pPr marL="0" indent="0">
              <a:buNone/>
            </a:pPr>
            <a:r>
              <a:rPr lang="nb-NO" sz="1400" dirty="0"/>
              <a:t>2) Trener for et lavere rangert lag kontakter trener for et høyere rangert lag og ønsker å se en spiller et nivå høyere opp.</a:t>
            </a:r>
          </a:p>
          <a:p>
            <a:pPr marL="0" indent="0">
              <a:buNone/>
            </a:pPr>
            <a:r>
              <a:rPr lang="nb-NO" sz="1400" dirty="0"/>
              <a:t>Som en grunnholdning internt er det ønskelig at trenerne er positive til å imøtekomme ønsker om hospitering. Det styrker samarbeidet. Under avtalt hospiteringsperiode er det naturlig at det er tett kontakt mellom trenerne for involverte lag. I siste instans er det naturlig at det er trenerne for den treningsgruppen det hospiteres til som vurderer i hvilken grad hospiteringen har vært vellykket og hvem som eventuelt kan hospitere videre.</a:t>
            </a:r>
          </a:p>
          <a:p>
            <a:pPr marL="0" indent="0">
              <a:buNone/>
            </a:pPr>
            <a:endParaRPr lang="nb-NO" sz="1800" b="1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0D35BEC-96EC-E940-8DE2-73DFC8A8921B}"/>
              </a:ext>
            </a:extLst>
          </p:cNvPr>
          <p:cNvSpPr/>
          <p:nvPr/>
        </p:nvSpPr>
        <p:spPr>
          <a:xfrm>
            <a:off x="553141" y="5204244"/>
            <a:ext cx="1665514" cy="854945"/>
          </a:xfrm>
          <a:prstGeom prst="rect">
            <a:avLst/>
          </a:prstGeom>
          <a:solidFill>
            <a:srgbClr val="2B4C29"/>
          </a:solidFill>
          <a:ln>
            <a:solidFill>
              <a:srgbClr val="1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dirty="0"/>
              <a:t>Viktige knagger i trenerens kommunikasjon om hospitering</a:t>
            </a:r>
          </a:p>
        </p:txBody>
      </p:sp>
      <p:sp>
        <p:nvSpPr>
          <p:cNvPr id="10" name="Pil mot venstre og høyre 9">
            <a:extLst>
              <a:ext uri="{FF2B5EF4-FFF2-40B4-BE49-F238E27FC236}">
                <a16:creationId xmlns:a16="http://schemas.microsoft.com/office/drawing/2014/main" id="{37476026-4602-584C-863B-AF0C44C84C83}"/>
              </a:ext>
            </a:extLst>
          </p:cNvPr>
          <p:cNvSpPr/>
          <p:nvPr/>
        </p:nvSpPr>
        <p:spPr>
          <a:xfrm>
            <a:off x="2360842" y="5511882"/>
            <a:ext cx="750441" cy="239669"/>
          </a:xfrm>
          <a:prstGeom prst="leftRightArrow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58EB872-8385-9248-A9A8-23F1B29E448E}"/>
              </a:ext>
            </a:extLst>
          </p:cNvPr>
          <p:cNvSpPr/>
          <p:nvPr/>
        </p:nvSpPr>
        <p:spPr>
          <a:xfrm>
            <a:off x="3253470" y="5179357"/>
            <a:ext cx="2492156" cy="854945"/>
          </a:xfrm>
          <a:prstGeom prst="rect">
            <a:avLst/>
          </a:prstGeom>
          <a:solidFill>
            <a:srgbClr val="2B4C29"/>
          </a:solidFill>
          <a:ln>
            <a:solidFill>
              <a:srgbClr val="1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arenR"/>
            </a:pPr>
            <a:r>
              <a:rPr lang="nb-NO" sz="1200" dirty="0"/>
              <a:t>Hvem gjelder det?</a:t>
            </a:r>
          </a:p>
          <a:p>
            <a:pPr marL="228600" indent="-228600">
              <a:buAutoNum type="arabicParenR"/>
            </a:pPr>
            <a:r>
              <a:rPr lang="nb-NO" sz="1200" dirty="0"/>
              <a:t>Hvilke økter/kamper?</a:t>
            </a:r>
          </a:p>
          <a:p>
            <a:pPr marL="228600" indent="-228600">
              <a:buAutoNum type="arabicParenR"/>
            </a:pPr>
            <a:r>
              <a:rPr lang="nb-NO" sz="1200" dirty="0"/>
              <a:t>Hvilken periode/varighet?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26C4C46-4EEE-094D-BEB5-A787E1791364}"/>
              </a:ext>
            </a:extLst>
          </p:cNvPr>
          <p:cNvSpPr/>
          <p:nvPr/>
        </p:nvSpPr>
        <p:spPr>
          <a:xfrm>
            <a:off x="6096000" y="5179357"/>
            <a:ext cx="2492156" cy="854945"/>
          </a:xfrm>
          <a:prstGeom prst="rect">
            <a:avLst/>
          </a:prstGeom>
          <a:solidFill>
            <a:srgbClr val="2B4C29"/>
          </a:solidFill>
          <a:ln>
            <a:solidFill>
              <a:srgbClr val="1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dirty="0"/>
              <a:t>Dialogen mellom trenerne er nøkkelen til suksess</a:t>
            </a:r>
          </a:p>
        </p:txBody>
      </p:sp>
    </p:spTree>
    <p:extLst>
      <p:ext uri="{BB962C8B-B14F-4D97-AF65-F5344CB8AC3E}">
        <p14:creationId xmlns:p14="http://schemas.microsoft.com/office/powerpoint/2010/main" val="420400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AC62B146-203C-B24E-825D-88B24D3FE166}"/>
              </a:ext>
            </a:extLst>
          </p:cNvPr>
          <p:cNvSpPr/>
          <p:nvPr/>
        </p:nvSpPr>
        <p:spPr>
          <a:xfrm>
            <a:off x="-5348" y="-46355"/>
            <a:ext cx="12197348" cy="667512"/>
          </a:xfrm>
          <a:prstGeom prst="rect">
            <a:avLst/>
          </a:prstGeom>
          <a:solidFill>
            <a:srgbClr val="2B4C29"/>
          </a:solidFill>
          <a:ln>
            <a:solidFill>
              <a:srgbClr val="1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59CA52B6-DB4E-D047-9333-5DC62CB48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7" y="-5837"/>
            <a:ext cx="1036390" cy="586475"/>
          </a:xfrm>
          <a:prstGeom prst="rect">
            <a:avLst/>
          </a:prstGeom>
        </p:spPr>
      </p:pic>
      <p:sp>
        <p:nvSpPr>
          <p:cNvPr id="15" name="Tittel 1">
            <a:extLst>
              <a:ext uri="{FF2B5EF4-FFF2-40B4-BE49-F238E27FC236}">
                <a16:creationId xmlns:a16="http://schemas.microsoft.com/office/drawing/2014/main" id="{C91D2184-0B0D-D541-AC48-5ABF220F2A29}"/>
              </a:ext>
            </a:extLst>
          </p:cNvPr>
          <p:cNvSpPr txBox="1">
            <a:spLocks/>
          </p:cNvSpPr>
          <p:nvPr/>
        </p:nvSpPr>
        <p:spPr>
          <a:xfrm>
            <a:off x="1083172" y="26797"/>
            <a:ext cx="10779627" cy="58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b="1" dirty="0">
                <a:solidFill>
                  <a:schemeClr val="bg1"/>
                </a:solidFill>
              </a:rPr>
              <a:t>Hospitering</a:t>
            </a:r>
          </a:p>
        </p:txBody>
      </p:sp>
      <p:sp>
        <p:nvSpPr>
          <p:cNvPr id="19" name="Plassholder for innhold 16">
            <a:extLst>
              <a:ext uri="{FF2B5EF4-FFF2-40B4-BE49-F238E27FC236}">
                <a16:creationId xmlns:a16="http://schemas.microsoft.com/office/drawing/2014/main" id="{F714A8B5-42B1-7744-BACE-EC8FC5E69767}"/>
              </a:ext>
            </a:extLst>
          </p:cNvPr>
          <p:cNvSpPr txBox="1">
            <a:spLocks/>
          </p:cNvSpPr>
          <p:nvPr/>
        </p:nvSpPr>
        <p:spPr>
          <a:xfrm>
            <a:off x="340803" y="694310"/>
            <a:ext cx="11579769" cy="5281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400" b="1" dirty="0"/>
              <a:t>Følgende prinsipper gjelder for intern hospitering i Hei</a:t>
            </a:r>
          </a:p>
          <a:p>
            <a:r>
              <a:rPr lang="nb-NO" sz="1400" dirty="0"/>
              <a:t>Som hovedregel skal hospitering gjennomføres fra 8 års alderen. Før dette skal kun spesielle tilfeller føre til hospitering. Dette avgjøres da av Sportslig Leder, i samråd med hovedtrenere.</a:t>
            </a:r>
          </a:p>
          <a:p>
            <a:r>
              <a:rPr lang="nb-NO" sz="1400" dirty="0"/>
              <a:t>Hovedtrenere i lagene har ansvaret for hospitering, og skal ha dialog seg imellom ang hvem det gjelder, hvilke økter/kamper og hvilken periode/varighet.</a:t>
            </a:r>
          </a:p>
          <a:p>
            <a:r>
              <a:rPr lang="nb-NO" sz="1400" dirty="0"/>
              <a:t>Hovedtrenerne har ansvar for oversikt og god kommunikasjon mellom lagene det hospiteres fra/til slik at man til enhver tid har oversikt over aktuelle spillere til hospitering.</a:t>
            </a:r>
          </a:p>
          <a:p>
            <a:r>
              <a:rPr lang="nb-NO" sz="1400" dirty="0"/>
              <a:t>Dersom det er manglende hospiteringsarenaer på jentesiden, eks </a:t>
            </a:r>
            <a:r>
              <a:rPr lang="nb-NO" sz="1400" dirty="0" err="1"/>
              <a:t>pga</a:t>
            </a:r>
            <a:r>
              <a:rPr lang="nb-NO" sz="1400" dirty="0"/>
              <a:t> manglende lag i alderen over. Kan hospitering til guttelag i samme alder testes som en arena.</a:t>
            </a:r>
          </a:p>
          <a:p>
            <a:r>
              <a:rPr lang="nb-NO" sz="1400" dirty="0"/>
              <a:t>Hospitering fra/til andre klubber skal gjøres i samråd med Sportslig Leder.</a:t>
            </a:r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r>
              <a:rPr lang="nb-NO" sz="1400" b="1" dirty="0"/>
              <a:t>Prosess ved intern hospitering</a:t>
            </a:r>
          </a:p>
          <a:p>
            <a:r>
              <a:rPr lang="nb-NO" sz="1400" dirty="0"/>
              <a:t>Trenere for lag som spillere skal hospitere mellom blir enige om opplegg og bakgrunn for hospitering, samt varighet.</a:t>
            </a:r>
          </a:p>
          <a:p>
            <a:r>
              <a:rPr lang="nb-NO" sz="1400" dirty="0"/>
              <a:t>Trener for lag/treningsgruppe som spiller tilhører informerer foresatt til spiller, og aktuell spiller.</a:t>
            </a:r>
          </a:p>
          <a:p>
            <a:r>
              <a:rPr lang="nb-NO" sz="1400" dirty="0"/>
              <a:t>Trenere orienterer sine respektive spillergrupper om hospiteringen som er avtalt.</a:t>
            </a:r>
          </a:p>
          <a:p>
            <a:r>
              <a:rPr lang="nb-NO" sz="1400" dirty="0"/>
              <a:t>Ved permanent flytting av spillerens tilhørighet fra en treningsgruppe til en annen</a:t>
            </a:r>
            <a:r>
              <a:rPr lang="nb-NO" sz="1400" i="1" dirty="0"/>
              <a:t>,</a:t>
            </a:r>
            <a:r>
              <a:rPr lang="nb-NO" sz="1400" dirty="0"/>
              <a:t> skal samme prosess følges. I tillegg skal Sportslig Leder formelt godkjenne endringen av spillerens gruppetilhørighet.</a:t>
            </a:r>
          </a:p>
          <a:p>
            <a:endParaRPr lang="nb-NO" sz="1800" dirty="0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8C9322C-CCD6-4644-8785-86C77086BDD6}"/>
              </a:ext>
            </a:extLst>
          </p:cNvPr>
          <p:cNvSpPr/>
          <p:nvPr/>
        </p:nvSpPr>
        <p:spPr>
          <a:xfrm>
            <a:off x="553141" y="5646825"/>
            <a:ext cx="1665514" cy="854945"/>
          </a:xfrm>
          <a:prstGeom prst="rect">
            <a:avLst/>
          </a:prstGeom>
          <a:solidFill>
            <a:srgbClr val="2B4C29"/>
          </a:solidFill>
          <a:ln>
            <a:solidFill>
              <a:srgbClr val="1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dirty="0"/>
              <a:t>Viktige knagger i trenerens kommunikasjon om hospitering</a:t>
            </a:r>
          </a:p>
        </p:txBody>
      </p:sp>
      <p:sp>
        <p:nvSpPr>
          <p:cNvPr id="21" name="Pil mot venstre og høyre 20">
            <a:extLst>
              <a:ext uri="{FF2B5EF4-FFF2-40B4-BE49-F238E27FC236}">
                <a16:creationId xmlns:a16="http://schemas.microsoft.com/office/drawing/2014/main" id="{C91D09B1-3C56-C14C-9DA2-4DCCB756674A}"/>
              </a:ext>
            </a:extLst>
          </p:cNvPr>
          <p:cNvSpPr/>
          <p:nvPr/>
        </p:nvSpPr>
        <p:spPr>
          <a:xfrm>
            <a:off x="2360842" y="5954463"/>
            <a:ext cx="750441" cy="239669"/>
          </a:xfrm>
          <a:prstGeom prst="leftRightArrow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BDBB9DF-29E3-1F40-BD6D-58BE57513BDC}"/>
              </a:ext>
            </a:extLst>
          </p:cNvPr>
          <p:cNvSpPr/>
          <p:nvPr/>
        </p:nvSpPr>
        <p:spPr>
          <a:xfrm>
            <a:off x="3253470" y="5621939"/>
            <a:ext cx="2492156" cy="854945"/>
          </a:xfrm>
          <a:prstGeom prst="rect">
            <a:avLst/>
          </a:prstGeom>
          <a:solidFill>
            <a:srgbClr val="2B4C29"/>
          </a:solidFill>
          <a:ln>
            <a:solidFill>
              <a:srgbClr val="1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arenR"/>
            </a:pPr>
            <a:r>
              <a:rPr lang="nb-NO" sz="1200" dirty="0"/>
              <a:t>Hvem gjelder det?</a:t>
            </a:r>
          </a:p>
          <a:p>
            <a:pPr marL="228600" indent="-228600">
              <a:buAutoNum type="arabicParenR"/>
            </a:pPr>
            <a:r>
              <a:rPr lang="nb-NO" sz="1200" dirty="0"/>
              <a:t>Hvilke økter/kamper?</a:t>
            </a:r>
          </a:p>
          <a:p>
            <a:pPr marL="228600" indent="-228600">
              <a:buAutoNum type="arabicParenR"/>
            </a:pPr>
            <a:r>
              <a:rPr lang="nb-NO" sz="1200" dirty="0"/>
              <a:t>Hvilken periode/varighet?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506FA7E8-D72D-6944-BC65-1FC467C1BEB3}"/>
              </a:ext>
            </a:extLst>
          </p:cNvPr>
          <p:cNvSpPr/>
          <p:nvPr/>
        </p:nvSpPr>
        <p:spPr>
          <a:xfrm>
            <a:off x="6096000" y="5621938"/>
            <a:ext cx="2492156" cy="854945"/>
          </a:xfrm>
          <a:prstGeom prst="rect">
            <a:avLst/>
          </a:prstGeom>
          <a:solidFill>
            <a:srgbClr val="2B4C29"/>
          </a:solidFill>
          <a:ln>
            <a:solidFill>
              <a:srgbClr val="1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dirty="0"/>
              <a:t>Dialogen mellom trenerne er nøkkelen til suksess</a:t>
            </a:r>
          </a:p>
        </p:txBody>
      </p:sp>
    </p:spTree>
    <p:extLst>
      <p:ext uri="{BB962C8B-B14F-4D97-AF65-F5344CB8AC3E}">
        <p14:creationId xmlns:p14="http://schemas.microsoft.com/office/powerpoint/2010/main" val="281240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AC62B146-203C-B24E-825D-88B24D3FE166}"/>
              </a:ext>
            </a:extLst>
          </p:cNvPr>
          <p:cNvSpPr/>
          <p:nvPr/>
        </p:nvSpPr>
        <p:spPr>
          <a:xfrm>
            <a:off x="-5348" y="-54240"/>
            <a:ext cx="12197348" cy="667512"/>
          </a:xfrm>
          <a:prstGeom prst="rect">
            <a:avLst/>
          </a:prstGeom>
          <a:solidFill>
            <a:srgbClr val="2B4C29"/>
          </a:solidFill>
          <a:ln>
            <a:solidFill>
              <a:srgbClr val="1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59CA52B6-DB4E-D047-9333-5DC62CB48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7" y="-5837"/>
            <a:ext cx="1036390" cy="586475"/>
          </a:xfrm>
          <a:prstGeom prst="rect">
            <a:avLst/>
          </a:prstGeom>
        </p:spPr>
      </p:pic>
      <p:sp>
        <p:nvSpPr>
          <p:cNvPr id="15" name="Tittel 1">
            <a:extLst>
              <a:ext uri="{FF2B5EF4-FFF2-40B4-BE49-F238E27FC236}">
                <a16:creationId xmlns:a16="http://schemas.microsoft.com/office/drawing/2014/main" id="{C91D2184-0B0D-D541-AC48-5ABF220F2A29}"/>
              </a:ext>
            </a:extLst>
          </p:cNvPr>
          <p:cNvSpPr txBox="1">
            <a:spLocks/>
          </p:cNvSpPr>
          <p:nvPr/>
        </p:nvSpPr>
        <p:spPr>
          <a:xfrm>
            <a:off x="1083172" y="26797"/>
            <a:ext cx="10779627" cy="58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b="1" dirty="0">
                <a:solidFill>
                  <a:schemeClr val="bg1"/>
                </a:solidFill>
              </a:rPr>
              <a:t>Differensiering</a:t>
            </a:r>
          </a:p>
        </p:txBody>
      </p:sp>
      <p:sp>
        <p:nvSpPr>
          <p:cNvPr id="19" name="Plassholder for innhold 16">
            <a:extLst>
              <a:ext uri="{FF2B5EF4-FFF2-40B4-BE49-F238E27FC236}">
                <a16:creationId xmlns:a16="http://schemas.microsoft.com/office/drawing/2014/main" id="{F714A8B5-42B1-7744-BACE-EC8FC5E69767}"/>
              </a:ext>
            </a:extLst>
          </p:cNvPr>
          <p:cNvSpPr txBox="1">
            <a:spLocks/>
          </p:cNvSpPr>
          <p:nvPr/>
        </p:nvSpPr>
        <p:spPr>
          <a:xfrm>
            <a:off x="303441" y="694310"/>
            <a:ext cx="4409903" cy="2865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b="1" dirty="0"/>
              <a:t>Differensiering</a:t>
            </a:r>
            <a:r>
              <a:rPr lang="nb-NO" sz="1600" dirty="0"/>
              <a:t> er forskjellsbehandling av spillerne i positiv forstand.</a:t>
            </a:r>
          </a:p>
          <a:p>
            <a:pPr marL="0" indent="0">
              <a:buNone/>
            </a:pPr>
            <a:r>
              <a:rPr lang="nb-NO" sz="1600" dirty="0"/>
              <a:t>I praksis innebærer differensiering å tilpasse aktiviteten med utgangspunktet i enkeltspillerens </a:t>
            </a:r>
            <a:r>
              <a:rPr lang="nb-NO" sz="1600" dirty="0" err="1"/>
              <a:t>ferdighetsmessige</a:t>
            </a:r>
            <a:r>
              <a:rPr lang="nb-NO" sz="1600" dirty="0"/>
              <a:t> ståsted.</a:t>
            </a:r>
          </a:p>
          <a:p>
            <a:pPr marL="0" indent="0">
              <a:buNone/>
            </a:pPr>
            <a:r>
              <a:rPr lang="nb-NO" sz="1600" dirty="0"/>
              <a:t>Hensikten med differensiering er å gi alle spillerne både utfordringer og mestringsopplevelser på fotballtreningene.</a:t>
            </a:r>
          </a:p>
        </p:txBody>
      </p:sp>
      <p:sp>
        <p:nvSpPr>
          <p:cNvPr id="20" name="Plassholder for innhold 16">
            <a:extLst>
              <a:ext uri="{FF2B5EF4-FFF2-40B4-BE49-F238E27FC236}">
                <a16:creationId xmlns:a16="http://schemas.microsoft.com/office/drawing/2014/main" id="{70B35F13-9D2B-EC41-9D4E-E96B0B7A92DE}"/>
              </a:ext>
            </a:extLst>
          </p:cNvPr>
          <p:cNvSpPr txBox="1">
            <a:spLocks/>
          </p:cNvSpPr>
          <p:nvPr/>
        </p:nvSpPr>
        <p:spPr>
          <a:xfrm>
            <a:off x="5365298" y="702820"/>
            <a:ext cx="4409903" cy="2865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b="1" dirty="0"/>
              <a:t>Differensiering</a:t>
            </a:r>
            <a:r>
              <a:rPr lang="nb-NO" sz="1600" dirty="0"/>
              <a:t> kan gjennomføres på tre ulike måter:</a:t>
            </a:r>
          </a:p>
          <a:p>
            <a:pPr marL="342900" indent="-342900">
              <a:buAutoNum type="arabicPeriod"/>
            </a:pPr>
            <a:r>
              <a:rPr lang="nb-NO" sz="1600" dirty="0"/>
              <a:t>Differensiering gjennom tilpasninger i TRENINGSØKTA</a:t>
            </a:r>
          </a:p>
          <a:p>
            <a:pPr marL="342900" indent="-342900">
              <a:buAutoNum type="arabicPeriod"/>
            </a:pPr>
            <a:r>
              <a:rPr lang="nb-NO" sz="1600" dirty="0"/>
              <a:t>Differensiering gjennom TILPASSET KAMPARENA</a:t>
            </a:r>
          </a:p>
          <a:p>
            <a:pPr marL="342900" indent="-342900">
              <a:buAutoNum type="arabicPeriod"/>
            </a:pPr>
            <a:r>
              <a:rPr lang="nb-NO" sz="1600" dirty="0"/>
              <a:t>Differensiering gjennom HOSPITERING</a:t>
            </a:r>
          </a:p>
        </p:txBody>
      </p:sp>
      <p:sp>
        <p:nvSpPr>
          <p:cNvPr id="21" name="Plassholder for innhold 16">
            <a:extLst>
              <a:ext uri="{FF2B5EF4-FFF2-40B4-BE49-F238E27FC236}">
                <a16:creationId xmlns:a16="http://schemas.microsoft.com/office/drawing/2014/main" id="{5ACE18C4-555B-8E47-8F88-D86D284053CF}"/>
              </a:ext>
            </a:extLst>
          </p:cNvPr>
          <p:cNvSpPr txBox="1">
            <a:spLocks/>
          </p:cNvSpPr>
          <p:nvPr/>
        </p:nvSpPr>
        <p:spPr>
          <a:xfrm>
            <a:off x="7302955" y="3644446"/>
            <a:ext cx="4409903" cy="286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600" b="1" dirty="0"/>
              <a:t>Tilpasset kamparena</a:t>
            </a:r>
            <a:r>
              <a:rPr lang="nb-NO" sz="1600" dirty="0"/>
              <a:t> </a:t>
            </a:r>
            <a:br>
              <a:rPr lang="nb-NO" sz="1600" dirty="0"/>
            </a:br>
            <a:r>
              <a:rPr lang="nb-NO" sz="1600" dirty="0"/>
              <a:t>SE KLUBBHÅNDBOK </a:t>
            </a:r>
          </a:p>
          <a:p>
            <a:pPr marL="0" indent="0">
              <a:buNone/>
            </a:pPr>
            <a:r>
              <a:rPr lang="nb-NO" sz="1600" dirty="0"/>
              <a:t>Her finner du retningslinjer for differensiering av spilletid. (Under utvikling)</a:t>
            </a:r>
          </a:p>
          <a:p>
            <a:pPr marL="0" indent="0">
              <a:buNone/>
            </a:pPr>
            <a:r>
              <a:rPr lang="nb-NO" sz="1600" b="1" dirty="0"/>
              <a:t>Hospitering</a:t>
            </a:r>
            <a:br>
              <a:rPr lang="nb-NO" sz="1600" b="1" dirty="0"/>
            </a:br>
            <a:r>
              <a:rPr lang="nb-NO" sz="1600" dirty="0"/>
              <a:t>Følg klubbens retningslinjer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45C7353-4D9C-1B42-ABA0-A5DB5A477502}"/>
              </a:ext>
            </a:extLst>
          </p:cNvPr>
          <p:cNvSpPr/>
          <p:nvPr/>
        </p:nvSpPr>
        <p:spPr>
          <a:xfrm>
            <a:off x="303441" y="3632782"/>
            <a:ext cx="6664287" cy="2859963"/>
          </a:xfrm>
          <a:prstGeom prst="rect">
            <a:avLst/>
          </a:prstGeom>
          <a:solidFill>
            <a:srgbClr val="2B4C29"/>
          </a:solidFill>
          <a:ln>
            <a:solidFill>
              <a:srgbClr val="1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b="1" dirty="0"/>
              <a:t>2 Eksempler på differensiering i økta</a:t>
            </a:r>
          </a:p>
          <a:p>
            <a:endParaRPr lang="nb-NO" b="1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C0F4A4E-DA63-514D-82E9-9BCAB99F2F03}"/>
              </a:ext>
            </a:extLst>
          </p:cNvPr>
          <p:cNvSpPr txBox="1"/>
          <p:nvPr/>
        </p:nvSpPr>
        <p:spPr>
          <a:xfrm>
            <a:off x="538912" y="4047552"/>
            <a:ext cx="33655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bg1"/>
                </a:solidFill>
              </a:rPr>
              <a:t>Småbanespill: 4mot4</a:t>
            </a:r>
          </a:p>
          <a:p>
            <a:r>
              <a:rPr lang="nb-NO" sz="1200" dirty="0">
                <a:solidFill>
                  <a:schemeClr val="bg1"/>
                </a:solidFill>
              </a:rPr>
              <a:t>Eks: 16 utespillere på trening</a:t>
            </a:r>
          </a:p>
          <a:p>
            <a:endParaRPr lang="nb-NO" sz="1200" dirty="0">
              <a:solidFill>
                <a:schemeClr val="bg1"/>
              </a:solidFill>
            </a:endParaRPr>
          </a:p>
          <a:p>
            <a:r>
              <a:rPr lang="nb-NO" sz="1200" dirty="0">
                <a:solidFill>
                  <a:schemeClr val="bg1"/>
                </a:solidFill>
              </a:rPr>
              <a:t>Del gruppen i 2 (8 i hver gruppe) ut fra spillernes ståsted.</a:t>
            </a:r>
          </a:p>
          <a:p>
            <a:endParaRPr lang="nb-NO" sz="1200" dirty="0">
              <a:solidFill>
                <a:schemeClr val="bg1"/>
              </a:solidFill>
            </a:endParaRPr>
          </a:p>
          <a:p>
            <a:r>
              <a:rPr lang="nb-NO" sz="1200" dirty="0">
                <a:solidFill>
                  <a:schemeClr val="bg1"/>
                </a:solidFill>
              </a:rPr>
              <a:t>Lag 2 lag av 4 fra hver gruppe og la disse spille mot hverandre på treningen</a:t>
            </a:r>
          </a:p>
          <a:p>
            <a:endParaRPr lang="nb-NO" sz="1200" dirty="0">
              <a:solidFill>
                <a:schemeClr val="bg1"/>
              </a:solidFill>
            </a:endParaRPr>
          </a:p>
          <a:p>
            <a:r>
              <a:rPr lang="nb-NO" sz="1200" dirty="0">
                <a:solidFill>
                  <a:schemeClr val="bg1"/>
                </a:solidFill>
              </a:rPr>
              <a:t>PS: Ikke gjør dette hver gang, men det bør gjøres oftere enn man deler vilkårlig.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85A14D14-9718-D24E-8AE5-F0A23B92D3FC}"/>
              </a:ext>
            </a:extLst>
          </p:cNvPr>
          <p:cNvSpPr txBox="1"/>
          <p:nvPr/>
        </p:nvSpPr>
        <p:spPr>
          <a:xfrm>
            <a:off x="3801987" y="4047552"/>
            <a:ext cx="3365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bg1"/>
                </a:solidFill>
              </a:rPr>
              <a:t>Ferdighetstrening</a:t>
            </a:r>
          </a:p>
          <a:p>
            <a:r>
              <a:rPr lang="nb-NO" sz="1200" dirty="0">
                <a:solidFill>
                  <a:schemeClr val="bg1"/>
                </a:solidFill>
              </a:rPr>
              <a:t>Eks: 16 utespillere på trening</a:t>
            </a:r>
          </a:p>
          <a:p>
            <a:endParaRPr lang="nb-NO" sz="1200" dirty="0">
              <a:solidFill>
                <a:schemeClr val="bg1"/>
              </a:solidFill>
            </a:endParaRPr>
          </a:p>
          <a:p>
            <a:r>
              <a:rPr lang="nb-NO" sz="1200" dirty="0">
                <a:solidFill>
                  <a:schemeClr val="bg1"/>
                </a:solidFill>
              </a:rPr>
              <a:t>Del gruppen i 2 (8 i hver gruppe) ut fra spillernes ståsted.</a:t>
            </a:r>
          </a:p>
          <a:p>
            <a:endParaRPr lang="nb-NO" sz="1200" dirty="0">
              <a:solidFill>
                <a:schemeClr val="bg1"/>
              </a:solidFill>
            </a:endParaRPr>
          </a:p>
          <a:p>
            <a:r>
              <a:rPr lang="nb-NO" sz="1200" dirty="0">
                <a:solidFill>
                  <a:schemeClr val="bg1"/>
                </a:solidFill>
              </a:rPr>
              <a:t>Organiser 2 øvelser</a:t>
            </a:r>
          </a:p>
          <a:p>
            <a:r>
              <a:rPr lang="nb-NO" sz="1200" dirty="0">
                <a:solidFill>
                  <a:schemeClr val="bg1"/>
                </a:solidFill>
              </a:rPr>
              <a:t>En lett og en vanskeligere</a:t>
            </a:r>
          </a:p>
          <a:p>
            <a:endParaRPr lang="nb-NO" sz="1200" dirty="0">
              <a:solidFill>
                <a:schemeClr val="bg1"/>
              </a:solidFill>
            </a:endParaRPr>
          </a:p>
          <a:p>
            <a:r>
              <a:rPr lang="nb-NO" sz="1200" dirty="0">
                <a:solidFill>
                  <a:schemeClr val="bg1"/>
                </a:solidFill>
              </a:rPr>
              <a:t>La de spillerne som behersker en mer krevende øvelse holde på med denne.</a:t>
            </a:r>
          </a:p>
          <a:p>
            <a:r>
              <a:rPr lang="nb-NO" sz="1200" dirty="0">
                <a:solidFill>
                  <a:schemeClr val="bg1"/>
                </a:solidFill>
              </a:rPr>
              <a:t>Enklere øvelser for de andre.</a:t>
            </a:r>
          </a:p>
        </p:txBody>
      </p:sp>
    </p:spTree>
    <p:extLst>
      <p:ext uri="{BB962C8B-B14F-4D97-AF65-F5344CB8AC3E}">
        <p14:creationId xmlns:p14="http://schemas.microsoft.com/office/powerpoint/2010/main" val="4953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66EC85A4B46745839C4325F84D032A" ma:contentTypeVersion="10" ma:contentTypeDescription="Opprett et nytt dokument." ma:contentTypeScope="" ma:versionID="8e66b5201cb878e06d205de255ee5ff8">
  <xsd:schema xmlns:xsd="http://www.w3.org/2001/XMLSchema" xmlns:xs="http://www.w3.org/2001/XMLSchema" xmlns:p="http://schemas.microsoft.com/office/2006/metadata/properties" xmlns:ns2="e3209187-b7cb-4a0a-8f62-7fbca0298774" xmlns:ns3="8f2e0e71-6c6a-4574-bc0a-c1f9e7391874" targetNamespace="http://schemas.microsoft.com/office/2006/metadata/properties" ma:root="true" ma:fieldsID="6b5ece28dd9db0cc1e2943f17e35cf2a" ns2:_="" ns3:_="">
    <xsd:import namespace="e3209187-b7cb-4a0a-8f62-7fbca0298774"/>
    <xsd:import namespace="8f2e0e71-6c6a-4574-bc0a-c1f9e73918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09187-b7cb-4a0a-8f62-7fbca02987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e0e71-6c6a-4574-bc0a-c1f9e73918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62B052-F451-4CDA-9229-BB95C4790A25}"/>
</file>

<file path=customXml/itemProps2.xml><?xml version="1.0" encoding="utf-8"?>
<ds:datastoreItem xmlns:ds="http://schemas.openxmlformats.org/officeDocument/2006/customXml" ds:itemID="{42D5ACCA-1816-4994-801E-1545821C5EC0}"/>
</file>

<file path=customXml/itemProps3.xml><?xml version="1.0" encoding="utf-8"?>
<ds:datastoreItem xmlns:ds="http://schemas.openxmlformats.org/officeDocument/2006/customXml" ds:itemID="{66A85C04-1F32-4E5C-9DC8-72745F84D36F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762</Words>
  <Application>Microsoft Macintosh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Mats Tvedt</dc:creator>
  <cp:lastModifiedBy>Mats Tvedt</cp:lastModifiedBy>
  <cp:revision>4</cp:revision>
  <dcterms:created xsi:type="dcterms:W3CDTF">2020-09-16T14:46:03Z</dcterms:created>
  <dcterms:modified xsi:type="dcterms:W3CDTF">2020-09-20T13:54:05Z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etDate">
    <vt:lpwstr>2020-09-18T08:54:46Z</vt:lpwstr>
  </property>
  <property fmtid="{D5CDD505-2E9C-101B-9397-08002B2CF9AE}" pid="4" name="MSIP_Label_d3491420-1ae2-4120-89e6-e6f668f067e2_Method">
    <vt:lpwstr>Standard</vt:lpwstr>
  </property>
  <property fmtid="{D5CDD505-2E9C-101B-9397-08002B2CF9AE}" pid="5" name="MSIP_Label_d3491420-1ae2-4120-89e6-e6f668f067e2_Name">
    <vt:lpwstr>d3491420-1ae2-4120-89e6-e6f668f067e2</vt:lpwstr>
  </property>
  <property fmtid="{D5CDD505-2E9C-101B-9397-08002B2CF9AE}" pid="6" name="MSIP_Label_d3491420-1ae2-4120-89e6-e6f668f067e2_SiteId">
    <vt:lpwstr>62366534-1ec3-4962-8869-9b5535279d0b</vt:lpwstr>
  </property>
  <property fmtid="{D5CDD505-2E9C-101B-9397-08002B2CF9AE}" pid="7" name="MSIP_Label_d3491420-1ae2-4120-89e6-e6f668f067e2_ActionId">
    <vt:lpwstr>21322059-cccc-4074-b273-d98cee4c9878</vt:lpwstr>
  </property>
  <property fmtid="{D5CDD505-2E9C-101B-9397-08002B2CF9AE}" pid="8" name="MSIP_Label_d3491420-1ae2-4120-89e6-e6f668f067e2_ContentBits">
    <vt:lpwstr>0</vt:lpwstr>
  </property>
  <property fmtid="{D5CDD505-2E9C-101B-9397-08002B2CF9AE}" pid="9" name="ContentTypeId">
    <vt:lpwstr>0x0101002F66EC85A4B46745839C4325F84D032A</vt:lpwstr>
  </property>
</Properties>
</file>